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7"/>
  </p:notesMasterIdLst>
  <p:sldIdLst>
    <p:sldId id="256" r:id="rId2"/>
    <p:sldId id="258" r:id="rId3"/>
    <p:sldId id="257" r:id="rId4"/>
    <p:sldId id="259" r:id="rId5"/>
    <p:sldId id="268" r:id="rId6"/>
    <p:sldId id="260" r:id="rId7"/>
    <p:sldId id="267" r:id="rId8"/>
    <p:sldId id="261" r:id="rId9"/>
    <p:sldId id="262" r:id="rId10"/>
    <p:sldId id="263" r:id="rId11"/>
    <p:sldId id="264" r:id="rId12"/>
    <p:sldId id="265" r:id="rId13"/>
    <p:sldId id="269" r:id="rId14"/>
    <p:sldId id="266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jpg>
</file>

<file path=ppt/media/image2.jpg>
</file>

<file path=ppt/media/image20.jpg>
</file>

<file path=ppt/media/image3.png>
</file>

<file path=ppt/media/image4.jpg>
</file>

<file path=ppt/media/image5.jpg>
</file>

<file path=ppt/media/image6.jpg>
</file>

<file path=ppt/media/image7.jpe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DC309C-66FA-47AE-A3CD-2C0EF14D06C8}" type="datetimeFigureOut">
              <a:rPr lang="zh-CN" altLang="en-US" smtClean="0"/>
              <a:t>2019/1/19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90503A-225E-4B4F-A06A-C1204F9D29D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05105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F7C0AD-85E1-4029-8393-39E0EB62D97C}" type="datetime1">
              <a:rPr lang="zh-CN" altLang="en-US" smtClean="0"/>
              <a:t>2019/1/19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1CC36-3625-4636-A30F-2BF4080992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18546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CC16F-EDA7-4237-B98B-2ABEE9A8164F}" type="datetime1">
              <a:rPr lang="zh-CN" altLang="en-US" smtClean="0"/>
              <a:t>2019/1/19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1CC36-3625-4636-A30F-2BF4080992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81268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5665BE-7B4D-429D-AD40-364F0D5F5DDD}" type="datetime1">
              <a:rPr lang="zh-CN" altLang="en-US" smtClean="0"/>
              <a:t>2019/1/19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1CC36-3625-4636-A30F-2BF4080992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82472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F9C59-D14B-4898-BCD8-19D64CFA69CB}" type="datetime1">
              <a:rPr lang="zh-CN" altLang="en-US" smtClean="0"/>
              <a:t>2019/1/19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1CC36-3625-4636-A30F-2BF4080992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02959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01DF39-003C-45CA-B7DA-B770FF0CFF37}" type="datetime1">
              <a:rPr lang="zh-CN" altLang="en-US" smtClean="0"/>
              <a:t>2019/1/19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1CC36-3625-4636-A30F-2BF4080992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02968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38793-81E5-442E-AFF2-6CAB17EE7084}" type="datetime1">
              <a:rPr lang="zh-CN" altLang="en-US" smtClean="0"/>
              <a:t>2019/1/19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1CC36-3625-4636-A30F-2BF4080992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89044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75AD38-5B4B-45FE-B5FD-F9FCE51F1DDF}" type="datetime1">
              <a:rPr lang="zh-CN" altLang="en-US" smtClean="0"/>
              <a:t>2019/1/19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1CC36-3625-4636-A30F-2BF4080992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57632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564B1-AC23-41BF-BA82-89496D445528}" type="datetime1">
              <a:rPr lang="zh-CN" altLang="en-US" smtClean="0"/>
              <a:t>2019/1/19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1CC36-3625-4636-A30F-2BF4080992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96819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A4C1F9-7DF3-476B-9DD3-8EC7158A38B2}" type="datetime1">
              <a:rPr lang="zh-CN" altLang="en-US" smtClean="0"/>
              <a:t>2019/1/19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1CC36-3625-4636-A30F-2BF4080992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9053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4BA0F1-4D44-44EE-82A6-C41ECCACC605}" type="datetime1">
              <a:rPr lang="zh-CN" altLang="en-US" smtClean="0"/>
              <a:t>2019/1/19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1CC36-3625-4636-A30F-2BF4080992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71587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2FDF31-2C1A-4F2B-945F-EB1D18F8E539}" type="datetime1">
              <a:rPr lang="zh-CN" altLang="en-US" smtClean="0"/>
              <a:t>2019/1/19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1CC36-3625-4636-A30F-2BF4080992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27854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CC4E92-92EB-4DAA-8432-54ACAD36BA44}" type="datetime1">
              <a:rPr lang="zh-CN" altLang="en-US" smtClean="0"/>
              <a:t>2019/1/19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91CC36-3625-4636-A30F-2BF4080992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0916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jp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A84EE3F5-F1B8-470B-8E60-DCB13CB0CE19}"/>
              </a:ext>
            </a:extLst>
          </p:cNvPr>
          <p:cNvSpPr txBox="1"/>
          <p:nvPr/>
        </p:nvSpPr>
        <p:spPr>
          <a:xfrm>
            <a:off x="848412" y="1564850"/>
            <a:ext cx="1034120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Immune Checkpoint Inhibitors to Activate</a:t>
            </a:r>
          </a:p>
          <a:p>
            <a:pPr algn="ctr"/>
            <a:r>
              <a:rPr lang="en-US" altLang="zh-CN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Anti-tumor Immune Responses in T Cells </a:t>
            </a:r>
            <a:endParaRPr lang="zh-CN" alt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10BF45A-01A8-48B6-B7CF-CEC5BA1450F7}"/>
              </a:ext>
            </a:extLst>
          </p:cNvPr>
          <p:cNvSpPr txBox="1"/>
          <p:nvPr/>
        </p:nvSpPr>
        <p:spPr>
          <a:xfrm>
            <a:off x="5204793" y="4515440"/>
            <a:ext cx="178241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Yuwenbin Li</a:t>
            </a:r>
          </a:p>
          <a:p>
            <a:pPr algn="ctr"/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Evans Lab</a:t>
            </a:r>
          </a:p>
          <a:p>
            <a:pPr algn="ctr"/>
            <a:r>
              <a:rPr lang="en-US" altLang="zh-C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01/19/2019</a:t>
            </a:r>
            <a:endParaRPr lang="zh-CN" alt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D255B6FF-FB1A-4CDE-86A0-DB2AD45211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1CC36-3625-4636-A30F-2BF408099275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64400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076E72-4C07-4F7C-B417-C0317373B5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2362" y="365127"/>
            <a:ext cx="10237509" cy="1325563"/>
          </a:xfrm>
        </p:spPr>
        <p:txBody>
          <a:bodyPr>
            <a:noAutofit/>
          </a:bodyPr>
          <a:lstStyle/>
          <a:p>
            <a:r>
              <a:rPr lang="en-US" altLang="zh-CN" sz="3200" dirty="0"/>
              <a:t>There are Multiple Co-stimulatory and Inhibitory Interaction that Regulate T Cell Responses</a:t>
            </a:r>
            <a:endParaRPr lang="zh-CN" altLang="en-US" sz="3200" dirty="0"/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8D627E4E-2672-4C07-95D8-6CBFA77473F3}"/>
              </a:ext>
            </a:extLst>
          </p:cNvPr>
          <p:cNvGrpSpPr/>
          <p:nvPr/>
        </p:nvGrpSpPr>
        <p:grpSpPr>
          <a:xfrm>
            <a:off x="1116296" y="2116101"/>
            <a:ext cx="9959408" cy="3954761"/>
            <a:chOff x="1671883" y="2172662"/>
            <a:chExt cx="8826435" cy="3504871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E8BE8ECC-9677-43FF-894C-9A0EE47D5AA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917" t="7286" r="41507" b="62061"/>
            <a:stretch/>
          </p:blipFill>
          <p:spPr>
            <a:xfrm>
              <a:off x="1671883" y="2172662"/>
              <a:ext cx="4573483" cy="3504871"/>
            </a:xfrm>
            <a:prstGeom prst="rect">
              <a:avLst/>
            </a:prstGeom>
          </p:spPr>
        </p:pic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2DC1199F-C0D1-4238-AAFD-5DAA7B6CF57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917" t="37939" r="41507" b="29897"/>
            <a:stretch/>
          </p:blipFill>
          <p:spPr>
            <a:xfrm>
              <a:off x="6322242" y="2262773"/>
              <a:ext cx="4176076" cy="3357986"/>
            </a:xfrm>
            <a:prstGeom prst="rect">
              <a:avLst/>
            </a:prstGeom>
          </p:spPr>
        </p:pic>
      </p:grp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FB30392-AE77-4764-81EF-AF6164C8F4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1CC36-3625-4636-A30F-2BF408099275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49371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357B35E-4172-45E8-A861-4EC793E7D9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5969" y="138881"/>
            <a:ext cx="11114988" cy="1325563"/>
          </a:xfrm>
        </p:spPr>
        <p:txBody>
          <a:bodyPr>
            <a:normAutofit/>
          </a:bodyPr>
          <a:lstStyle/>
          <a:p>
            <a:pPr algn="ctr"/>
            <a:r>
              <a:rPr lang="en-US" altLang="zh-CN" sz="3000" dirty="0"/>
              <a:t>Development of Cancer Treatment Using Immune Checkpoint Blockage</a:t>
            </a:r>
            <a:endParaRPr lang="zh-CN" altLang="en-US" sz="3000" dirty="0"/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2CF2CB04-6B73-4FE7-B233-022FA3343F60}"/>
              </a:ext>
            </a:extLst>
          </p:cNvPr>
          <p:cNvGrpSpPr/>
          <p:nvPr/>
        </p:nvGrpSpPr>
        <p:grpSpPr>
          <a:xfrm>
            <a:off x="1797071" y="1335408"/>
            <a:ext cx="8597858" cy="5383711"/>
            <a:chOff x="2047245" y="1623628"/>
            <a:chExt cx="8097511" cy="5070409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0B3BE666-484E-4473-B740-76DCE8A340D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104" t="11821" r="11103" b="53952"/>
            <a:stretch/>
          </p:blipFill>
          <p:spPr>
            <a:xfrm>
              <a:off x="2047245" y="1875934"/>
              <a:ext cx="8097511" cy="4733052"/>
            </a:xfrm>
            <a:prstGeom prst="rect">
              <a:avLst/>
            </a:prstGeom>
          </p:spPr>
        </p:pic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AAF3F815-7641-44FB-B023-A2BB5204289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5482" b="16832"/>
            <a:stretch/>
          </p:blipFill>
          <p:spPr>
            <a:xfrm>
              <a:off x="5540384" y="2038834"/>
              <a:ext cx="1498296" cy="1521200"/>
            </a:xfrm>
            <a:prstGeom prst="rect">
              <a:avLst/>
            </a:prstGeom>
          </p:spPr>
        </p:pic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8E014344-968D-4300-BB19-EE9632B04A38}"/>
                </a:ext>
              </a:extLst>
            </p:cNvPr>
            <p:cNvSpPr/>
            <p:nvPr/>
          </p:nvSpPr>
          <p:spPr>
            <a:xfrm>
              <a:off x="4408298" y="3745279"/>
              <a:ext cx="1225790" cy="525064"/>
            </a:xfrm>
            <a:prstGeom prst="rect">
              <a:avLst/>
            </a:prstGeom>
            <a:noFill/>
            <a:ln w="254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/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6EF11FC2-2E58-4F24-9225-36B8FAF5CB29}"/>
                </a:ext>
              </a:extLst>
            </p:cNvPr>
            <p:cNvSpPr/>
            <p:nvPr/>
          </p:nvSpPr>
          <p:spPr>
            <a:xfrm>
              <a:off x="4220066" y="4280406"/>
              <a:ext cx="839400" cy="350364"/>
            </a:xfrm>
            <a:prstGeom prst="rect">
              <a:avLst/>
            </a:prstGeom>
            <a:noFill/>
            <a:ln w="25400"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/>
            </a:p>
          </p:txBody>
        </p:sp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2C8EB17F-CDA0-4465-BB72-798A644BCEC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069" b="11571"/>
            <a:stretch/>
          </p:blipFill>
          <p:spPr>
            <a:xfrm>
              <a:off x="2768337" y="4725039"/>
              <a:ext cx="1364501" cy="1562895"/>
            </a:xfrm>
            <a:prstGeom prst="rect">
              <a:avLst/>
            </a:prstGeom>
          </p:spPr>
        </p:pic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1A0BFE7B-C868-49D6-B408-1808F733501D}"/>
                </a:ext>
              </a:extLst>
            </p:cNvPr>
            <p:cNvSpPr txBox="1"/>
            <p:nvPr/>
          </p:nvSpPr>
          <p:spPr>
            <a:xfrm>
              <a:off x="2709069" y="6324705"/>
              <a:ext cx="14830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err="1"/>
                <a:t>Tasuku</a:t>
              </a:r>
              <a:r>
                <a:rPr lang="en-US" altLang="zh-CN" dirty="0"/>
                <a:t> </a:t>
              </a:r>
              <a:r>
                <a:rPr lang="en-US" altLang="zh-CN" dirty="0" err="1"/>
                <a:t>Honjo</a:t>
              </a:r>
              <a:endParaRPr lang="en-US" altLang="zh-CN" dirty="0"/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F3B4D541-A9F5-49FD-B0FB-7787B8476B78}"/>
                </a:ext>
              </a:extLst>
            </p:cNvPr>
            <p:cNvSpPr txBox="1"/>
            <p:nvPr/>
          </p:nvSpPr>
          <p:spPr>
            <a:xfrm>
              <a:off x="5443724" y="1623628"/>
              <a:ext cx="16916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fontAlgn="base"/>
              <a:r>
                <a:rPr lang="en-US" altLang="zh-CN" dirty="0"/>
                <a:t>James P. Allison</a:t>
              </a: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D41D1839-1D16-4EBD-BD85-E296782229EB}"/>
                </a:ext>
              </a:extLst>
            </p:cNvPr>
            <p:cNvSpPr/>
            <p:nvPr/>
          </p:nvSpPr>
          <p:spPr>
            <a:xfrm>
              <a:off x="6728937" y="5331303"/>
              <a:ext cx="839400" cy="350364"/>
            </a:xfrm>
            <a:prstGeom prst="rect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/>
            </a:p>
          </p:txBody>
        </p:sp>
      </p:grpSp>
      <p:sp>
        <p:nvSpPr>
          <p:cNvPr id="17" name="灯片编号占位符 16">
            <a:extLst>
              <a:ext uri="{FF2B5EF4-FFF2-40B4-BE49-F238E27FC236}">
                <a16:creationId xmlns:a16="http://schemas.microsoft.com/office/drawing/2014/main" id="{BC3519F7-44AA-4807-B647-4BF15AB888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1CC36-3625-4636-A30F-2BF408099275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48683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AB520C6-2192-4D10-9D68-D6FCFB21C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6313" y="214296"/>
            <a:ext cx="9587060" cy="1325563"/>
          </a:xfrm>
        </p:spPr>
        <p:txBody>
          <a:bodyPr>
            <a:normAutofit/>
          </a:bodyPr>
          <a:lstStyle/>
          <a:p>
            <a:r>
              <a:rPr lang="en-US" altLang="zh-CN" sz="3200" dirty="0"/>
              <a:t>Current Situation of Using Immune Checkpoint Therapies</a:t>
            </a:r>
            <a:endParaRPr lang="zh-CN" altLang="en-US" sz="32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4F4AD54-0936-43E9-94FB-425F720B4F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2009" y="1561439"/>
            <a:ext cx="8907983" cy="4726407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AC023518-3E61-46BE-BDE5-1988249DA71A}"/>
              </a:ext>
            </a:extLst>
          </p:cNvPr>
          <p:cNvSpPr txBox="1"/>
          <p:nvPr/>
        </p:nvSpPr>
        <p:spPr>
          <a:xfrm>
            <a:off x="2714676" y="1660863"/>
            <a:ext cx="1467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7030A0"/>
                </a:solidFill>
              </a:rPr>
              <a:t>Anti-CTLA-4</a:t>
            </a:r>
            <a:endParaRPr lang="zh-CN" altLang="en-US" dirty="0">
              <a:solidFill>
                <a:srgbClr val="7030A0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458E55E8-A02F-4949-B194-2A74E55E8F3F}"/>
              </a:ext>
            </a:extLst>
          </p:cNvPr>
          <p:cNvSpPr txBox="1"/>
          <p:nvPr/>
        </p:nvSpPr>
        <p:spPr>
          <a:xfrm>
            <a:off x="3448210" y="2326358"/>
            <a:ext cx="1159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7030A0"/>
                </a:solidFill>
              </a:rPr>
              <a:t>Anti-PD-1</a:t>
            </a:r>
            <a:endParaRPr lang="zh-CN" altLang="en-US" dirty="0">
              <a:solidFill>
                <a:srgbClr val="7030A0"/>
              </a:solidFill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1AC4D1B-B394-4A5B-B94C-5EC67A9E71DA}"/>
              </a:ext>
            </a:extLst>
          </p:cNvPr>
          <p:cNvSpPr txBox="1"/>
          <p:nvPr/>
        </p:nvSpPr>
        <p:spPr>
          <a:xfrm>
            <a:off x="6560788" y="2957284"/>
            <a:ext cx="1712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7030A0"/>
                </a:solidFill>
              </a:rPr>
              <a:t>CTLA-4 + PD-1</a:t>
            </a:r>
            <a:endParaRPr lang="zh-CN" altLang="en-US" dirty="0">
              <a:solidFill>
                <a:srgbClr val="7030A0"/>
              </a:solidFill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D006E3C-9384-4F70-90DF-FD54380EDB4B}"/>
              </a:ext>
            </a:extLst>
          </p:cNvPr>
          <p:cNvSpPr txBox="1"/>
          <p:nvPr/>
        </p:nvSpPr>
        <p:spPr>
          <a:xfrm>
            <a:off x="6909419" y="3538481"/>
            <a:ext cx="1159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7030A0"/>
                </a:solidFill>
              </a:rPr>
              <a:t>Anti-PD-1</a:t>
            </a:r>
            <a:endParaRPr lang="zh-CN" altLang="en-US" dirty="0">
              <a:solidFill>
                <a:srgbClr val="7030A0"/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7BA64FBA-5650-4FF4-9301-2242140CDE88}"/>
              </a:ext>
            </a:extLst>
          </p:cNvPr>
          <p:cNvSpPr txBox="1"/>
          <p:nvPr/>
        </p:nvSpPr>
        <p:spPr>
          <a:xfrm>
            <a:off x="6909419" y="4168326"/>
            <a:ext cx="1300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7030A0"/>
                </a:solidFill>
              </a:rPr>
              <a:t>Anti-PD-L1</a:t>
            </a:r>
            <a:endParaRPr lang="zh-CN" altLang="en-US" dirty="0">
              <a:solidFill>
                <a:srgbClr val="7030A0"/>
              </a:solidFill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CEE2CDA-16B6-49DD-8E34-A8FC30D7C4CD}"/>
              </a:ext>
            </a:extLst>
          </p:cNvPr>
          <p:cNvSpPr txBox="1"/>
          <p:nvPr/>
        </p:nvSpPr>
        <p:spPr>
          <a:xfrm>
            <a:off x="7710294" y="4676191"/>
            <a:ext cx="1300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7030A0"/>
                </a:solidFill>
              </a:rPr>
              <a:t>Anti-PD-L1</a:t>
            </a:r>
            <a:endParaRPr lang="zh-CN" altLang="en-US" dirty="0">
              <a:solidFill>
                <a:srgbClr val="7030A0"/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2CF273E3-3FD5-4F89-AD8B-FC21020CECA5}"/>
              </a:ext>
            </a:extLst>
          </p:cNvPr>
          <p:cNvSpPr txBox="1"/>
          <p:nvPr/>
        </p:nvSpPr>
        <p:spPr>
          <a:xfrm>
            <a:off x="7710294" y="5183982"/>
            <a:ext cx="1300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7030A0"/>
                </a:solidFill>
              </a:rPr>
              <a:t>Anti-PD-L1</a:t>
            </a:r>
            <a:endParaRPr lang="zh-CN" altLang="en-US" dirty="0">
              <a:solidFill>
                <a:srgbClr val="7030A0"/>
              </a:solidFill>
            </a:endParaRPr>
          </a:p>
        </p:txBody>
      </p:sp>
      <p:sp>
        <p:nvSpPr>
          <p:cNvPr id="15" name="灯片编号占位符 14">
            <a:extLst>
              <a:ext uri="{FF2B5EF4-FFF2-40B4-BE49-F238E27FC236}">
                <a16:creationId xmlns:a16="http://schemas.microsoft.com/office/drawing/2014/main" id="{9385BA7C-93AC-4391-A0DA-273CEF6EA9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1CC36-3625-4636-A30F-2BF408099275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04590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AB520C6-2192-4D10-9D68-D6FCFB21C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8607" y="-172204"/>
            <a:ext cx="10030119" cy="1325563"/>
          </a:xfrm>
        </p:spPr>
        <p:txBody>
          <a:bodyPr>
            <a:normAutofit/>
          </a:bodyPr>
          <a:lstStyle/>
          <a:p>
            <a:r>
              <a:rPr lang="en-US" altLang="zh-CN" sz="3200" dirty="0"/>
              <a:t>Current Situation of Using Immune Checkpoint Therapies</a:t>
            </a:r>
            <a:endParaRPr lang="zh-CN" altLang="en-US" sz="3200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6782FF9-4323-44A9-8005-FF75575F1F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138158"/>
            <a:ext cx="9144000" cy="5583318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35BAD35D-9017-4454-BBFE-86D68DFCC512}"/>
              </a:ext>
            </a:extLst>
          </p:cNvPr>
          <p:cNvSpPr/>
          <p:nvPr/>
        </p:nvSpPr>
        <p:spPr>
          <a:xfrm>
            <a:off x="4973907" y="1727943"/>
            <a:ext cx="1791397" cy="178825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79309E51-ACE0-486B-9B56-7BE0BBF7A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1CC36-3625-4636-A30F-2BF408099275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6633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6B19E3-50D6-4E94-AC77-E1005275D2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35086" y="-181628"/>
            <a:ext cx="8832915" cy="1325563"/>
          </a:xfrm>
        </p:spPr>
        <p:txBody>
          <a:bodyPr>
            <a:normAutofit/>
          </a:bodyPr>
          <a:lstStyle/>
          <a:p>
            <a:r>
              <a:rPr lang="en-US" altLang="zh-CN" sz="3100" dirty="0"/>
              <a:t>Side-effects of Using Immune Checkpoint Blockage</a:t>
            </a:r>
            <a:endParaRPr lang="zh-CN" altLang="en-US" sz="31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51D9189-9A26-4C79-B961-F409C789B70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426"/>
          <a:stretch/>
        </p:blipFill>
        <p:spPr>
          <a:xfrm>
            <a:off x="2940630" y="1115655"/>
            <a:ext cx="6310740" cy="5731497"/>
          </a:xfrm>
          <a:prstGeom prst="rect">
            <a:avLst/>
          </a:prstGeom>
        </p:spPr>
      </p:pic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868F6FDE-926D-4A1C-AAF3-377EEA33C8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1CC36-3625-4636-A30F-2BF408099275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75108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4BA99E80-7511-4A4F-9151-616AED6D6C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2875" y="70536"/>
            <a:ext cx="9766169" cy="1325563"/>
          </a:xfrm>
        </p:spPr>
        <p:txBody>
          <a:bodyPr>
            <a:normAutofit/>
          </a:bodyPr>
          <a:lstStyle/>
          <a:p>
            <a:r>
              <a:rPr lang="en-US" altLang="zh-CN" sz="3600" dirty="0"/>
              <a:t>Future Direction of Immune Checkpoint Therapies</a:t>
            </a:r>
            <a:endParaRPr lang="zh-CN" altLang="en-US" sz="3600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A108247-7494-453F-BB15-5B0FC79E44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6267" y="3671022"/>
            <a:ext cx="3987533" cy="2596051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E23176B6-A5A7-4514-A57F-18CC6124051A}"/>
              </a:ext>
            </a:extLst>
          </p:cNvPr>
          <p:cNvSpPr txBox="1"/>
          <p:nvPr/>
        </p:nvSpPr>
        <p:spPr>
          <a:xfrm>
            <a:off x="1712465" y="1672790"/>
            <a:ext cx="824224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/>
              <a:t>Combine multiple immune checkpoint inhibitors (anti-PD-1 + anti-CTLA-4)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/>
              <a:t>Combine immune checkpoint inhibitor with other therapies (chemo, radio)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/>
              <a:t>Make immune checkpoint inhibitors work on more cancer types (PDAC)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F1E00764-EB49-4FDE-A2EC-AB9C6ECD741F}"/>
              </a:ext>
            </a:extLst>
          </p:cNvPr>
          <p:cNvSpPr txBox="1"/>
          <p:nvPr/>
        </p:nvSpPr>
        <p:spPr>
          <a:xfrm>
            <a:off x="1712465" y="3690367"/>
            <a:ext cx="5217069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/>
              <a:t>Elongate half-life period of antibodies in body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/>
              <a:t>Develop new immune checkpoint inhibitors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/>
              <a:t>Patient specific usage of drugs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/>
              <a:t>Tissue specific delivery of drugs</a:t>
            </a:r>
            <a:endParaRPr lang="zh-CN" altLang="en-US" sz="2000" dirty="0"/>
          </a:p>
        </p:txBody>
      </p:sp>
      <p:sp>
        <p:nvSpPr>
          <p:cNvPr id="12" name="灯片编号占位符 11">
            <a:extLst>
              <a:ext uri="{FF2B5EF4-FFF2-40B4-BE49-F238E27FC236}">
                <a16:creationId xmlns:a16="http://schemas.microsoft.com/office/drawing/2014/main" id="{93E905D1-4237-4718-A2AE-E5551307A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1CC36-3625-4636-A30F-2BF408099275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16401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47CB88-305D-45C1-BE4A-5FFDA1E7D5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905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altLang="zh-CN" sz="4800" dirty="0"/>
              <a:t>Overall Conception</a:t>
            </a:r>
            <a:endParaRPr lang="zh-CN" altLang="en-US" sz="4800" dirty="0"/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5418F40C-D145-4C1B-957F-E470356E60A7}"/>
              </a:ext>
            </a:extLst>
          </p:cNvPr>
          <p:cNvGrpSpPr/>
          <p:nvPr/>
        </p:nvGrpSpPr>
        <p:grpSpPr>
          <a:xfrm>
            <a:off x="2488676" y="1180042"/>
            <a:ext cx="6878425" cy="5446497"/>
            <a:chOff x="3256323" y="1787883"/>
            <a:chExt cx="6110778" cy="4838656"/>
          </a:xfrm>
        </p:grpSpPr>
        <p:pic>
          <p:nvPicPr>
            <p:cNvPr id="1028" name="Picture 4" descr="https://www.cellapplications.com/sites/default/files/Antibody_1.jpg">
              <a:extLst>
                <a:ext uri="{FF2B5EF4-FFF2-40B4-BE49-F238E27FC236}">
                  <a16:creationId xmlns:a16="http://schemas.microsoft.com/office/drawing/2014/main" id="{5ED78D63-B243-4AF2-94A7-4513291F96E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926030">
              <a:off x="5354974" y="5745747"/>
              <a:ext cx="692530" cy="66071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B82A32B5-65E9-4185-97C5-906A8916E2E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56323" y="1787883"/>
              <a:ext cx="5679353" cy="3877627"/>
            </a:xfrm>
            <a:prstGeom prst="rect">
              <a:avLst/>
            </a:prstGeom>
          </p:spPr>
        </p:pic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C138B824-E4C0-4265-B128-2A04EEF94315}"/>
                </a:ext>
              </a:extLst>
            </p:cNvPr>
            <p:cNvGrpSpPr/>
            <p:nvPr/>
          </p:nvGrpSpPr>
          <p:grpSpPr>
            <a:xfrm rot="20170851">
              <a:off x="5790639" y="5010278"/>
              <a:ext cx="432293" cy="705706"/>
              <a:chOff x="4243402" y="5665509"/>
              <a:chExt cx="432293" cy="705706"/>
            </a:xfrm>
          </p:grpSpPr>
          <p:cxnSp>
            <p:nvCxnSpPr>
              <p:cNvPr id="7" name="直接连接符 6">
                <a:extLst>
                  <a:ext uri="{FF2B5EF4-FFF2-40B4-BE49-F238E27FC236}">
                    <a16:creationId xmlns:a16="http://schemas.microsoft.com/office/drawing/2014/main" id="{00BBB1D9-3B48-4A9C-8932-345F2AB0BC14}"/>
                  </a:ext>
                </a:extLst>
              </p:cNvPr>
              <p:cNvCxnSpPr>
                <a:cxnSpLocks/>
              </p:cNvCxnSpPr>
              <p:nvPr/>
            </p:nvCxnSpPr>
            <p:spPr>
              <a:xfrm rot="1429149" flipH="1">
                <a:off x="4243402" y="5681048"/>
                <a:ext cx="197653" cy="690167"/>
              </a:xfrm>
              <a:prstGeom prst="line">
                <a:avLst/>
              </a:prstGeom>
              <a:ln w="2857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直接连接符 8">
                <a:extLst>
                  <a:ext uri="{FF2B5EF4-FFF2-40B4-BE49-F238E27FC236}">
                    <a16:creationId xmlns:a16="http://schemas.microsoft.com/office/drawing/2014/main" id="{5BD74140-3D08-48A3-BA1D-24F6D0F8963B}"/>
                  </a:ext>
                </a:extLst>
              </p:cNvPr>
              <p:cNvCxnSpPr/>
              <p:nvPr/>
            </p:nvCxnSpPr>
            <p:spPr>
              <a:xfrm>
                <a:off x="4487159" y="5665509"/>
                <a:ext cx="188536" cy="150829"/>
              </a:xfrm>
              <a:prstGeom prst="line">
                <a:avLst/>
              </a:prstGeom>
              <a:ln w="28575">
                <a:solidFill>
                  <a:srgbClr val="FF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C0C25B54-573D-414C-8E78-59611F17DFC1}"/>
                </a:ext>
              </a:extLst>
            </p:cNvPr>
            <p:cNvSpPr txBox="1"/>
            <p:nvPr/>
          </p:nvSpPr>
          <p:spPr>
            <a:xfrm>
              <a:off x="5889544" y="6257207"/>
              <a:ext cx="296747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Immune checkpoint inhibitors</a:t>
              </a:r>
              <a:endParaRPr lang="zh-CN" altLang="en-US" dirty="0"/>
            </a:p>
          </p:txBody>
        </p:sp>
        <p:pic>
          <p:nvPicPr>
            <p:cNvPr id="1032" name="Picture 8" descr="Image result for sword cartoon">
              <a:extLst>
                <a:ext uri="{FF2B5EF4-FFF2-40B4-BE49-F238E27FC236}">
                  <a16:creationId xmlns:a16="http://schemas.microsoft.com/office/drawing/2014/main" id="{51BD1955-F356-4428-B981-8963BADF705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101829">
              <a:off x="6072007" y="3186456"/>
              <a:ext cx="902038" cy="9020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1" name="图片 20">
              <a:extLst>
                <a:ext uri="{FF2B5EF4-FFF2-40B4-BE49-F238E27FC236}">
                  <a16:creationId xmlns:a16="http://schemas.microsoft.com/office/drawing/2014/main" id="{BB793C2C-E616-4A80-8A68-4845B441864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23078" y="2146299"/>
              <a:ext cx="944023" cy="795158"/>
            </a:xfrm>
            <a:prstGeom prst="rect">
              <a:avLst/>
            </a:prstGeom>
          </p:spPr>
        </p:pic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FEC8B6E6-BC46-4C2D-8071-174E05DF0D56}"/>
                </a:ext>
              </a:extLst>
            </p:cNvPr>
            <p:cNvSpPr txBox="1"/>
            <p:nvPr/>
          </p:nvSpPr>
          <p:spPr>
            <a:xfrm>
              <a:off x="6436841" y="5232952"/>
              <a:ext cx="22942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(Also from other cells)</a:t>
              </a:r>
              <a:endParaRPr lang="zh-CN" altLang="en-US" dirty="0"/>
            </a:p>
          </p:txBody>
        </p:sp>
      </p:grpSp>
      <p:sp>
        <p:nvSpPr>
          <p:cNvPr id="25" name="灯片编号占位符 24">
            <a:extLst>
              <a:ext uri="{FF2B5EF4-FFF2-40B4-BE49-F238E27FC236}">
                <a16:creationId xmlns:a16="http://schemas.microsoft.com/office/drawing/2014/main" id="{A2198861-4883-4481-95DB-22936DD0C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1CC36-3625-4636-A30F-2BF408099275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34067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2C9ADE-CFA5-4630-B72E-3FE798B047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2650" y="35189"/>
            <a:ext cx="7886700" cy="1325563"/>
          </a:xfrm>
        </p:spPr>
        <p:txBody>
          <a:bodyPr/>
          <a:lstStyle/>
          <a:p>
            <a:pPr algn="ctr"/>
            <a:r>
              <a:rPr lang="en-US" altLang="zh-CN" dirty="0"/>
              <a:t>Flow of Content</a:t>
            </a:r>
            <a:endParaRPr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4B4630C-13AD-4142-A721-5FA15535C367}"/>
              </a:ext>
            </a:extLst>
          </p:cNvPr>
          <p:cNvSpPr txBox="1"/>
          <p:nvPr/>
        </p:nvSpPr>
        <p:spPr>
          <a:xfrm>
            <a:off x="2235724" y="1615220"/>
            <a:ext cx="772055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/>
              <a:t>How do T cells develop and recognize tumor cells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/>
              <a:t>Function of immune checkpoints under normal condition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/>
              <a:t>How tumor cells block anti-tumor immune responses by targeting immune checkpoints in different ways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/>
              <a:t>How immune checkpoint inhibitors 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/>
              <a:t>Current stage of immune checkpoint inhibitor blockage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 dirty="0"/>
              <a:t>Future direction of immune checkpoint therapies</a:t>
            </a:r>
          </a:p>
        </p:txBody>
      </p:sp>
      <p:sp>
        <p:nvSpPr>
          <p:cNvPr id="8" name="灯片编号占位符 7">
            <a:extLst>
              <a:ext uri="{FF2B5EF4-FFF2-40B4-BE49-F238E27FC236}">
                <a16:creationId xmlns:a16="http://schemas.microsoft.com/office/drawing/2014/main" id="{9C1BF5B9-1B96-4AB9-B0F4-9B7C220F9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1CC36-3625-4636-A30F-2BF408099275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91699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148319-D728-4B42-9AE6-4438ECA8C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7520" y="-125068"/>
            <a:ext cx="8717280" cy="1325563"/>
          </a:xfrm>
        </p:spPr>
        <p:txBody>
          <a:bodyPr>
            <a:normAutofit/>
          </a:bodyPr>
          <a:lstStyle/>
          <a:p>
            <a:pPr algn="ctr"/>
            <a:r>
              <a:rPr lang="en-US" altLang="zh-CN" sz="3100" dirty="0"/>
              <a:t>T Cell Development and Recognition of Tumor Cells</a:t>
            </a:r>
            <a:endParaRPr lang="zh-CN" altLang="en-US" sz="3100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01912E4-7651-403A-B7BE-837A3941C1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1646" y="1623852"/>
            <a:ext cx="5608949" cy="5166368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6A005FF1-2EC6-40C7-8865-E1882F158B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2557" y="1046557"/>
            <a:ext cx="3371361" cy="3273907"/>
          </a:xfrm>
          <a:prstGeom prst="rect">
            <a:avLst/>
          </a:prstGeom>
        </p:spPr>
      </p:pic>
      <p:sp>
        <p:nvSpPr>
          <p:cNvPr id="8" name="箭头: 左 7">
            <a:extLst>
              <a:ext uri="{FF2B5EF4-FFF2-40B4-BE49-F238E27FC236}">
                <a16:creationId xmlns:a16="http://schemas.microsoft.com/office/drawing/2014/main" id="{6512C05C-ECD8-4BD7-B501-986E2EA561FC}"/>
              </a:ext>
            </a:extLst>
          </p:cNvPr>
          <p:cNvSpPr/>
          <p:nvPr/>
        </p:nvSpPr>
        <p:spPr>
          <a:xfrm rot="796732">
            <a:off x="5410730" y="2779008"/>
            <a:ext cx="875775" cy="379904"/>
          </a:xfrm>
          <a:prstGeom prst="left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9" name="箭头: 左 8">
            <a:extLst>
              <a:ext uri="{FF2B5EF4-FFF2-40B4-BE49-F238E27FC236}">
                <a16:creationId xmlns:a16="http://schemas.microsoft.com/office/drawing/2014/main" id="{830F6A03-96FF-4C04-B810-E2D15D11E69E}"/>
              </a:ext>
            </a:extLst>
          </p:cNvPr>
          <p:cNvSpPr/>
          <p:nvPr/>
        </p:nvSpPr>
        <p:spPr>
          <a:xfrm rot="18017317">
            <a:off x="6826767" y="4032699"/>
            <a:ext cx="2337142" cy="415687"/>
          </a:xfrm>
          <a:prstGeom prst="leftArrow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F2C46493-A059-4088-A78F-8422FC7687BF}"/>
              </a:ext>
            </a:extLst>
          </p:cNvPr>
          <p:cNvSpPr txBox="1"/>
          <p:nvPr/>
        </p:nvSpPr>
        <p:spPr>
          <a:xfrm>
            <a:off x="1948714" y="1181822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DC: Dendritic Cells</a:t>
            </a:r>
            <a:endParaRPr lang="zh-CN" altLang="en-US" dirty="0"/>
          </a:p>
        </p:txBody>
      </p:sp>
      <p:pic>
        <p:nvPicPr>
          <p:cNvPr id="3074" name="Picture 2" descr="Related image">
            <a:extLst>
              <a:ext uri="{FF2B5EF4-FFF2-40B4-BE49-F238E27FC236}">
                <a16:creationId xmlns:a16="http://schemas.microsoft.com/office/drawing/2014/main" id="{5C6C7F80-56FF-478C-8771-76C74523E82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565" r="4254" b="20914"/>
          <a:stretch/>
        </p:blipFill>
        <p:spPr bwMode="auto">
          <a:xfrm>
            <a:off x="8266249" y="5053043"/>
            <a:ext cx="1165396" cy="6027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915F1F8F-CEA2-45DA-8D87-D3F2D2E3E7BA}"/>
              </a:ext>
            </a:extLst>
          </p:cNvPr>
          <p:cNvSpPr txBox="1"/>
          <p:nvPr/>
        </p:nvSpPr>
        <p:spPr>
          <a:xfrm>
            <a:off x="8266249" y="5638603"/>
            <a:ext cx="1317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Naïve T cell</a:t>
            </a:r>
            <a:endParaRPr lang="zh-CN" altLang="en-US" dirty="0"/>
          </a:p>
        </p:txBody>
      </p:sp>
      <p:sp>
        <p:nvSpPr>
          <p:cNvPr id="13" name="灯片编号占位符 12">
            <a:extLst>
              <a:ext uri="{FF2B5EF4-FFF2-40B4-BE49-F238E27FC236}">
                <a16:creationId xmlns:a16="http://schemas.microsoft.com/office/drawing/2014/main" id="{C466B1CD-070F-49F5-91D5-3D80F9EDE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1CC36-3625-4636-A30F-2BF408099275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689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3786C900-B6EE-444B-AE5C-E335ED49F4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3"/>
          <a:stretch/>
        </p:blipFill>
        <p:spPr>
          <a:xfrm>
            <a:off x="2278144" y="0"/>
            <a:ext cx="7657075" cy="6858000"/>
          </a:xfrm>
          <a:prstGeom prst="rect">
            <a:avLst/>
          </a:prstGeom>
        </p:spPr>
      </p:pic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9529FC9-499C-40BB-A2E5-B22BCE2BC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1CC36-3625-4636-A30F-2BF408099275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61134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ADA6FD8B-A81E-447D-AC7C-EAE0885E19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3928" y="2906139"/>
            <a:ext cx="7762978" cy="3450212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D234062F-425F-4425-97E3-0B843C0E8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3928" y="-93732"/>
            <a:ext cx="8864142" cy="1325563"/>
          </a:xfrm>
        </p:spPr>
        <p:txBody>
          <a:bodyPr>
            <a:normAutofit/>
          </a:bodyPr>
          <a:lstStyle/>
          <a:p>
            <a:r>
              <a:rPr lang="en-US" altLang="zh-CN" sz="2800" dirty="0"/>
              <a:t>Two Well-known Immune Checkpoints: PD-1 and </a:t>
            </a:r>
            <a:r>
              <a:rPr lang="en-US" altLang="zh-CN" sz="2800" dirty="0">
                <a:solidFill>
                  <a:srgbClr val="FF0000"/>
                </a:solidFill>
              </a:rPr>
              <a:t>CTLA-4</a:t>
            </a:r>
            <a:endParaRPr lang="zh-CN" altLang="en-US" sz="2800" dirty="0">
              <a:solidFill>
                <a:srgbClr val="FF0000"/>
              </a:solidFill>
            </a:endParaRP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3AB7EEAA-9EDE-4086-96D2-D62C97E3B32B}"/>
              </a:ext>
            </a:extLst>
          </p:cNvPr>
          <p:cNvGrpSpPr/>
          <p:nvPr/>
        </p:nvGrpSpPr>
        <p:grpSpPr>
          <a:xfrm>
            <a:off x="8045271" y="968516"/>
            <a:ext cx="3238614" cy="3144998"/>
            <a:chOff x="7894442" y="1009064"/>
            <a:chExt cx="2536710" cy="2463383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9666D2A2-D513-4EBB-8DB7-9C7AE987F2D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94442" y="1009064"/>
              <a:ext cx="2536710" cy="2463383"/>
            </a:xfrm>
            <a:prstGeom prst="rect">
              <a:avLst/>
            </a:prstGeom>
          </p:spPr>
        </p:pic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CF05799F-BA47-4766-A182-84A054F8C9AF}"/>
                </a:ext>
              </a:extLst>
            </p:cNvPr>
            <p:cNvSpPr/>
            <p:nvPr/>
          </p:nvSpPr>
          <p:spPr>
            <a:xfrm>
              <a:off x="7918308" y="2081758"/>
              <a:ext cx="1405465" cy="1325562"/>
            </a:xfrm>
            <a:prstGeom prst="rect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829D2BC1-959C-466B-997E-EC6000A7DBD4}"/>
                </a:ext>
              </a:extLst>
            </p:cNvPr>
            <p:cNvSpPr txBox="1"/>
            <p:nvPr/>
          </p:nvSpPr>
          <p:spPr>
            <a:xfrm>
              <a:off x="7972515" y="2073016"/>
              <a:ext cx="1309374" cy="24107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dirty="0"/>
                <a:t>Secondary lymphoid</a:t>
              </a:r>
              <a:endParaRPr lang="zh-CN" altLang="en-US" sz="1400" dirty="0"/>
            </a:p>
          </p:txBody>
        </p:sp>
      </p:grpSp>
      <p:sp>
        <p:nvSpPr>
          <p:cNvPr id="13" name="矩形 12">
            <a:extLst>
              <a:ext uri="{FF2B5EF4-FFF2-40B4-BE49-F238E27FC236}">
                <a16:creationId xmlns:a16="http://schemas.microsoft.com/office/drawing/2014/main" id="{97DA22F3-E2AE-4D6C-8A8F-176D1715FA2E}"/>
              </a:ext>
            </a:extLst>
          </p:cNvPr>
          <p:cNvSpPr/>
          <p:nvPr/>
        </p:nvSpPr>
        <p:spPr>
          <a:xfrm>
            <a:off x="1027522" y="1571179"/>
            <a:ext cx="658690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ArialMT"/>
              </a:rPr>
              <a:t>CTLA-4 on T cells competes with CD28 for CD80/86 expressed on APCs (including DCs and macrophages)</a:t>
            </a:r>
            <a:endParaRPr lang="zh-CN" altLang="en-US" sz="2000" dirty="0"/>
          </a:p>
        </p:txBody>
      </p:sp>
      <p:sp>
        <p:nvSpPr>
          <p:cNvPr id="16" name="灯片编号占位符 15">
            <a:extLst>
              <a:ext uri="{FF2B5EF4-FFF2-40B4-BE49-F238E27FC236}">
                <a16:creationId xmlns:a16="http://schemas.microsoft.com/office/drawing/2014/main" id="{48A2DA8D-3804-4F96-8AE0-4E06CCFEA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1CC36-3625-4636-A30F-2BF408099275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58636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1EF66FEB-E440-4497-81C1-FEB0C07542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3928" y="2428734"/>
            <a:ext cx="6698656" cy="4292742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D234062F-425F-4425-97E3-0B843C0E8B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3928" y="-93732"/>
            <a:ext cx="8864142" cy="1325563"/>
          </a:xfrm>
        </p:spPr>
        <p:txBody>
          <a:bodyPr>
            <a:normAutofit/>
          </a:bodyPr>
          <a:lstStyle/>
          <a:p>
            <a:r>
              <a:rPr lang="en-US" altLang="zh-CN" sz="2800" dirty="0"/>
              <a:t>Two Well-known Immune Checkpoints: </a:t>
            </a:r>
            <a:r>
              <a:rPr lang="en-US" altLang="zh-CN" sz="2800" dirty="0">
                <a:solidFill>
                  <a:srgbClr val="FF0000"/>
                </a:solidFill>
              </a:rPr>
              <a:t>PD-1</a:t>
            </a:r>
            <a:r>
              <a:rPr lang="en-US" altLang="zh-CN" sz="2800" dirty="0"/>
              <a:t> and CTLA-4</a:t>
            </a:r>
            <a:endParaRPr lang="zh-CN" altLang="en-US" sz="2800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2575767F-EA7E-4C33-B4C1-B7043856121A}"/>
              </a:ext>
            </a:extLst>
          </p:cNvPr>
          <p:cNvSpPr/>
          <p:nvPr/>
        </p:nvSpPr>
        <p:spPr>
          <a:xfrm>
            <a:off x="1782664" y="1382643"/>
            <a:ext cx="597980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latin typeface="ArialMT"/>
              </a:rPr>
              <a:t>PD-L1 is mainly expressed on DCs, macrophages (and tumor cells), which interacts with PD-1 on T cells</a:t>
            </a:r>
            <a:endParaRPr lang="zh-CN" altLang="en-US" dirty="0"/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C4AC1D0C-E47B-444D-A8A2-7FAD760EE4AA}"/>
              </a:ext>
            </a:extLst>
          </p:cNvPr>
          <p:cNvGrpSpPr/>
          <p:nvPr/>
        </p:nvGrpSpPr>
        <p:grpSpPr>
          <a:xfrm>
            <a:off x="8045271" y="968516"/>
            <a:ext cx="3238614" cy="3144998"/>
            <a:chOff x="7894442" y="1009064"/>
            <a:chExt cx="2536710" cy="2463383"/>
          </a:xfrm>
        </p:grpSpPr>
        <p:pic>
          <p:nvPicPr>
            <p:cNvPr id="18" name="图片 17">
              <a:extLst>
                <a:ext uri="{FF2B5EF4-FFF2-40B4-BE49-F238E27FC236}">
                  <a16:creationId xmlns:a16="http://schemas.microsoft.com/office/drawing/2014/main" id="{4982B8AD-0FE5-45B0-A74B-803C63641B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94442" y="1009064"/>
              <a:ext cx="2536710" cy="2463383"/>
            </a:xfrm>
            <a:prstGeom prst="rect">
              <a:avLst/>
            </a:prstGeom>
          </p:spPr>
        </p:pic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BBA4ABE2-FED6-4B85-BBC8-5FAAD8C12FBC}"/>
                </a:ext>
              </a:extLst>
            </p:cNvPr>
            <p:cNvSpPr/>
            <p:nvPr/>
          </p:nvSpPr>
          <p:spPr>
            <a:xfrm>
              <a:off x="8836266" y="1021279"/>
              <a:ext cx="1434386" cy="1131530"/>
            </a:xfrm>
            <a:prstGeom prst="rect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9F5FEE84-46E9-439D-BAC0-2776C971C4C3}"/>
              </a:ext>
            </a:extLst>
          </p:cNvPr>
          <p:cNvSpPr txBox="1"/>
          <p:nvPr/>
        </p:nvSpPr>
        <p:spPr>
          <a:xfrm>
            <a:off x="9319546" y="999460"/>
            <a:ext cx="16875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Tissue with infection</a:t>
            </a:r>
            <a:endParaRPr lang="zh-CN" altLang="en-US" sz="1400" dirty="0"/>
          </a:p>
        </p:txBody>
      </p:sp>
      <p:sp>
        <p:nvSpPr>
          <p:cNvPr id="21" name="灯片编号占位符 20">
            <a:extLst>
              <a:ext uri="{FF2B5EF4-FFF2-40B4-BE49-F238E27FC236}">
                <a16:creationId xmlns:a16="http://schemas.microsoft.com/office/drawing/2014/main" id="{7B9817D7-85D0-4D47-80B5-99A52A68D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1CC36-3625-4636-A30F-2BF408099275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12854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F3AF696C-0BD7-40FC-942B-4C5E2BC3B4C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0" t="1990" r="2410" b="1990"/>
          <a:stretch/>
        </p:blipFill>
        <p:spPr>
          <a:xfrm>
            <a:off x="1746244" y="1589348"/>
            <a:ext cx="6596478" cy="5132128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BA1D7810-910C-4B19-888D-FDEB8FC45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474" y="167163"/>
            <a:ext cx="11673525" cy="1325563"/>
          </a:xfrm>
        </p:spPr>
        <p:txBody>
          <a:bodyPr>
            <a:noAutofit/>
          </a:bodyPr>
          <a:lstStyle/>
          <a:p>
            <a:r>
              <a:rPr lang="en-US" altLang="zh-CN" sz="3600" dirty="0"/>
              <a:t>Tumor Cells Rewire Their Microenvironment by </a:t>
            </a:r>
            <a:r>
              <a:rPr lang="en-US" altLang="zh-CN" sz="3600" dirty="0" err="1"/>
              <a:t>Highjacking</a:t>
            </a:r>
            <a:r>
              <a:rPr lang="en-US" altLang="zh-CN" sz="3600" dirty="0"/>
              <a:t> Immunosuppressive Cells</a:t>
            </a:r>
            <a:endParaRPr lang="zh-CN" altLang="en-US" sz="36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3A6D18E-B4B0-49FF-A059-69C55F4F73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42722" y="3763683"/>
            <a:ext cx="3183315" cy="2173435"/>
          </a:xfrm>
          <a:prstGeom prst="rect">
            <a:avLst/>
          </a:prstGeom>
        </p:spPr>
      </p:pic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4A67E82-A1F7-4AF9-86F8-8F375A311A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1CC36-3625-4636-A30F-2BF408099275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05250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C363481-3BF8-45B5-B3C8-20D1FCC623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6481" y="136523"/>
            <a:ext cx="10144027" cy="1325563"/>
          </a:xfrm>
        </p:spPr>
        <p:txBody>
          <a:bodyPr>
            <a:noAutofit/>
          </a:bodyPr>
          <a:lstStyle/>
          <a:p>
            <a:r>
              <a:rPr lang="en-US" altLang="zh-CN" sz="2800" dirty="0"/>
              <a:t>Immune Checkpoint Inhibitors Work by Taking off Brakes from T cells at Different Stages</a:t>
            </a:r>
            <a:endParaRPr lang="zh-CN" altLang="en-US" sz="28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CA1197C-F8F1-45C3-94E7-D3F939A6A8B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801"/>
          <a:stretch/>
        </p:blipFill>
        <p:spPr>
          <a:xfrm>
            <a:off x="2986731" y="1678036"/>
            <a:ext cx="6218538" cy="5043441"/>
          </a:xfrm>
          <a:prstGeom prst="rect">
            <a:avLst/>
          </a:prstGeom>
        </p:spPr>
      </p:pic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256EA6D-3BBA-4339-B877-000EE8C0CA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91CC36-3625-4636-A30F-2BF408099275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5319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334</TotalTime>
  <Words>309</Words>
  <Application>Microsoft Office PowerPoint</Application>
  <PresentationFormat>宽屏</PresentationFormat>
  <Paragraphs>73</Paragraphs>
  <Slides>15</Slides>
  <Notes>0</Notes>
  <HiddenSlides>1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2" baseType="lpstr">
      <vt:lpstr>ArialMT</vt:lpstr>
      <vt:lpstr>等线</vt:lpstr>
      <vt:lpstr>Arial</vt:lpstr>
      <vt:lpstr>Calibri</vt:lpstr>
      <vt:lpstr>Calibri Light</vt:lpstr>
      <vt:lpstr>Times New Roman</vt:lpstr>
      <vt:lpstr>Office 主题​​</vt:lpstr>
      <vt:lpstr>PowerPoint 演示文稿</vt:lpstr>
      <vt:lpstr>Overall Conception</vt:lpstr>
      <vt:lpstr>Flow of Content</vt:lpstr>
      <vt:lpstr>T Cell Development and Recognition of Tumor Cells</vt:lpstr>
      <vt:lpstr>PowerPoint 演示文稿</vt:lpstr>
      <vt:lpstr>Two Well-known Immune Checkpoints: PD-1 and CTLA-4</vt:lpstr>
      <vt:lpstr>Two Well-known Immune Checkpoints: PD-1 and CTLA-4</vt:lpstr>
      <vt:lpstr>Tumor Cells Rewire Their Microenvironment by Highjacking Immunosuppressive Cells</vt:lpstr>
      <vt:lpstr>Immune Checkpoint Inhibitors Work by Taking off Brakes from T cells at Different Stages</vt:lpstr>
      <vt:lpstr>There are Multiple Co-stimulatory and Inhibitory Interaction that Regulate T Cell Responses</vt:lpstr>
      <vt:lpstr>Development of Cancer Treatment Using Immune Checkpoint Blockage</vt:lpstr>
      <vt:lpstr>Current Situation of Using Immune Checkpoint Therapies</vt:lpstr>
      <vt:lpstr>Current Situation of Using Immune Checkpoint Therapies</vt:lpstr>
      <vt:lpstr>Side-effects of Using Immune Checkpoint Blockage</vt:lpstr>
      <vt:lpstr>Future Direction of Immune Checkpoint Therapies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Yuwenbin Li</dc:creator>
  <cp:lastModifiedBy>Yuwenbin Li</cp:lastModifiedBy>
  <cp:revision>29</cp:revision>
  <dcterms:created xsi:type="dcterms:W3CDTF">2019-01-19T20:40:26Z</dcterms:created>
  <dcterms:modified xsi:type="dcterms:W3CDTF">2019-01-20T02:15:03Z</dcterms:modified>
</cp:coreProperties>
</file>

<file path=docProps/thumbnail.jpeg>
</file>